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600" r:id="rId2"/>
    <p:sldId id="829" r:id="rId3"/>
    <p:sldId id="830" r:id="rId4"/>
    <p:sldId id="831" r:id="rId5"/>
    <p:sldId id="832" r:id="rId6"/>
    <p:sldId id="838" r:id="rId7"/>
    <p:sldId id="836" r:id="rId8"/>
    <p:sldId id="833" r:id="rId9"/>
    <p:sldId id="834" r:id="rId10"/>
    <p:sldId id="835" r:id="rId11"/>
    <p:sldId id="837" r:id="rId12"/>
    <p:sldId id="840" r:id="rId13"/>
    <p:sldId id="841" r:id="rId14"/>
    <p:sldId id="842" r:id="rId15"/>
    <p:sldId id="843" r:id="rId16"/>
    <p:sldId id="839" r:id="rId17"/>
    <p:sldId id="844" r:id="rId18"/>
    <p:sldId id="845" r:id="rId19"/>
    <p:sldId id="847" r:id="rId20"/>
    <p:sldId id="846" r:id="rId21"/>
    <p:sldId id="848" r:id="rId22"/>
    <p:sldId id="849" r:id="rId23"/>
    <p:sldId id="860" r:id="rId24"/>
    <p:sldId id="850" r:id="rId25"/>
    <p:sldId id="859" r:id="rId26"/>
    <p:sldId id="851" r:id="rId27"/>
    <p:sldId id="852" r:id="rId28"/>
    <p:sldId id="853" r:id="rId29"/>
    <p:sldId id="854" r:id="rId30"/>
    <p:sldId id="855" r:id="rId31"/>
    <p:sldId id="885" r:id="rId32"/>
    <p:sldId id="886" r:id="rId33"/>
    <p:sldId id="856" r:id="rId34"/>
    <p:sldId id="857" r:id="rId35"/>
    <p:sldId id="858" r:id="rId36"/>
    <p:sldId id="861" r:id="rId37"/>
    <p:sldId id="862" r:id="rId38"/>
    <p:sldId id="863" r:id="rId39"/>
    <p:sldId id="864" r:id="rId40"/>
    <p:sldId id="865" r:id="rId41"/>
    <p:sldId id="866" r:id="rId42"/>
    <p:sldId id="867" r:id="rId43"/>
    <p:sldId id="868" r:id="rId44"/>
    <p:sldId id="869" r:id="rId45"/>
    <p:sldId id="870" r:id="rId46"/>
    <p:sldId id="871" r:id="rId47"/>
    <p:sldId id="872" r:id="rId48"/>
    <p:sldId id="873" r:id="rId49"/>
    <p:sldId id="874" r:id="rId50"/>
    <p:sldId id="875" r:id="rId51"/>
    <p:sldId id="876" r:id="rId52"/>
    <p:sldId id="877" r:id="rId53"/>
    <p:sldId id="878" r:id="rId54"/>
    <p:sldId id="879" r:id="rId55"/>
    <p:sldId id="880" r:id="rId56"/>
    <p:sldId id="881" r:id="rId57"/>
    <p:sldId id="882" r:id="rId58"/>
    <p:sldId id="884" r:id="rId59"/>
    <p:sldId id="910" r:id="rId60"/>
    <p:sldId id="911" r:id="rId61"/>
    <p:sldId id="912" r:id="rId62"/>
    <p:sldId id="913" r:id="rId63"/>
    <p:sldId id="914" r:id="rId64"/>
    <p:sldId id="887" r:id="rId65"/>
    <p:sldId id="888" r:id="rId66"/>
    <p:sldId id="889" r:id="rId67"/>
    <p:sldId id="890" r:id="rId68"/>
    <p:sldId id="891" r:id="rId69"/>
    <p:sldId id="892" r:id="rId70"/>
    <p:sldId id="893" r:id="rId71"/>
    <p:sldId id="894" r:id="rId72"/>
    <p:sldId id="895" r:id="rId73"/>
    <p:sldId id="896" r:id="rId74"/>
    <p:sldId id="897" r:id="rId75"/>
    <p:sldId id="898" r:id="rId76"/>
    <p:sldId id="899" r:id="rId77"/>
    <p:sldId id="900" r:id="rId78"/>
    <p:sldId id="901" r:id="rId79"/>
    <p:sldId id="905" r:id="rId80"/>
    <p:sldId id="902" r:id="rId81"/>
    <p:sldId id="903" r:id="rId82"/>
    <p:sldId id="904" r:id="rId83"/>
    <p:sldId id="907" r:id="rId84"/>
    <p:sldId id="906" r:id="rId85"/>
    <p:sldId id="908" r:id="rId86"/>
    <p:sldId id="909" r:id="rId87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3BE05"/>
    <a:srgbClr val="FF99FF"/>
    <a:srgbClr val="008000"/>
    <a:srgbClr val="CC00FF"/>
    <a:srgbClr val="FF3300"/>
    <a:srgbClr val="726E89"/>
    <a:srgbClr val="A00028"/>
    <a:srgbClr val="2A2A2E"/>
    <a:srgbClr val="000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5" autoAdjust="0"/>
    <p:restoredTop sz="92790" autoAdjust="0"/>
  </p:normalViewPr>
  <p:slideViewPr>
    <p:cSldViewPr>
      <p:cViewPr varScale="1">
        <p:scale>
          <a:sx n="124" d="100"/>
          <a:sy n="124" d="100"/>
        </p:scale>
        <p:origin x="926" y="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568"/>
    </p:cViewPr>
  </p:sorterViewPr>
  <p:notesViewPr>
    <p:cSldViewPr>
      <p:cViewPr varScale="1">
        <p:scale>
          <a:sx n="62" d="100"/>
          <a:sy n="62" d="100"/>
        </p:scale>
        <p:origin x="-2410" y="-7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123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8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65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96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62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578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80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911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323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789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00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966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419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53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12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02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607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509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936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5184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6180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53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799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6006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654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70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9574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7945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953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5703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089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310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7591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54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6966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953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22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9977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641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58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757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34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974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084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1FCB94-84C0-46F1-8944-2DB3194D8676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12B2DF6-2634-42EE-A6D4-167F3C3D91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163B614-D28F-4B9C-A22D-457EE0299EE8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C555E890-C0F9-4751-9E09-47CEC271FA83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AB7001F9-4D89-4B03-BDCF-9C81E318953B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6ED2750B-AF03-4023-AE4E-E098009E038B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F2844C3-346A-4A42-9A2C-4DD8D0DD5AAF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3203F31D-63DE-4FCC-9083-2400A7BAA42A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54C7C5C8-C457-4484-84A0-DB71673BC201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96AEC55-2206-4E80-9FFC-52E4CA353C23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75EEDB7-66BA-470C-85A7-6413B284748E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CF7458C-0EB2-4CDC-9F01-13E1EA8F0683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9B8D2F65-7C4B-4D6D-AFD4-7FC0F0FB7D6C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BDA6-E047-4318-94BB-F4D08EB7A25B}" type="datetime1">
              <a:rPr kumimoji="0" lang="en-US" altLang="zh-TW" smtClean="0"/>
              <a:t>5/10/2023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ED95C5C-08E9-450D-8E82-919EF68E5A6B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4863066-697C-4B9E-B1D1-3C22310417B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E75B9F0-EC9B-485B-B5D2-D938BB5ED2FC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D68260A9-273A-4E5E-BA14-7E8DD0C16A11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7B6446-7894-4ECC-88DA-0444B371F95B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C17B188-0437-4B51-9F5B-8194BA2385C5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D675CCDB-7E50-4FEA-9E44-AFEC97EB287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hf hdr="0" ftr="0"/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w.yahoo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ythilya.tw/2018/11/26/what-happens-when-you-type-an-url-in-the-browser-and-press-enter/#%E4%BA%8C%E3%80%81%E7%B6%B2%E8%B7%AF%E9%80%A3%E7%B7%9A" TargetMode="External"/><Relationship Id="rId7" Type="http://schemas.openxmlformats.org/officeDocument/2006/relationships/hyperlink" Target="https://www.cythilya.tw/2018/11/26/what-happens-when-you-type-an-url-in-the-browser-and-press-enter/#%E5%85%AD%E5%85%B6%E5%AE%83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cythilya.tw/2018/11/26/what-happens-when-you-type-an-url-in-the-browser-and-press-enter/#%E4%BA%94%E7%80%8F%E8%A6%BD%E5%99%A8%E8%A7%A3%E6%9E%90%E8%88%87%E6%B8%B2%E6%9F%93%E9%A0%81%E9%9D%A2" TargetMode="External"/><Relationship Id="rId5" Type="http://schemas.openxmlformats.org/officeDocument/2006/relationships/hyperlink" Target="https://www.cythilya.tw/2018/11/26/what-happens-when-you-type-an-url-in-the-browser-and-press-enter/#%E5%9B%9Bhttp-%E5%BF%AB%E5%8F%96" TargetMode="External"/><Relationship Id="rId4" Type="http://schemas.openxmlformats.org/officeDocument/2006/relationships/hyperlink" Target="https://www.cythilya.tw/2018/11/26/what-happens-when-you-type-an-url-in-the-browser-and-press-enter/#%E4%B8%89%E4%BC%BA%E6%9C%8D%E5%99%A8%E8%99%95%E7%90%86%E8%AB%8B%E6%B1%82%E4%B8%A6%E8%BF%94%E5%9B%9E-http-%E5%9B%9E%E6%87%89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057400" y="3276600"/>
            <a:ext cx="54102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明新科大</a:t>
            </a:r>
            <a:r>
              <a:rPr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2023</a:t>
            </a:r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endParaRPr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上學期網路爬蟲</a:t>
            </a:r>
            <a:r>
              <a:rPr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0776427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53894" y="171787"/>
            <a:ext cx="7239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在實體機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/VM/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容器中執行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10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1AA6C43-1A9B-0939-E56D-7598C8CE0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371600"/>
            <a:ext cx="8190106" cy="500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9931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81200" y="171892"/>
            <a:ext cx="544690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必須連上網際網路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11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04E58D0-D587-ABF0-6BE4-CDB55B060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24000"/>
            <a:ext cx="7996237" cy="499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3686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362200" y="74609"/>
            <a:ext cx="544690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必須有一個域名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12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A2EECB-AABA-5F51-F230-E712D98B2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05043"/>
            <a:ext cx="7181850" cy="531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202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74609"/>
            <a:ext cx="666610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或是有一個網路編號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(IP)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13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B1DFB6-5565-DD5F-1796-79144B3D4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13" y="1448807"/>
            <a:ext cx="699884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230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14400" y="152400"/>
            <a:ext cx="719950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同一個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IP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可以有不同域名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14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D1D6E5E-9670-CEA6-4A92-4BF27CC9E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103" y="1676400"/>
            <a:ext cx="68961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7116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828800" y="3048000"/>
            <a:ext cx="58674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網站中的元素是什麼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9905668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152400"/>
            <a:ext cx="6248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網站中的元素是什麼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16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95300" y="1208782"/>
            <a:ext cx="8153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協定類型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:[//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伺服器位址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[: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埠號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]][/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資源層級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UNIX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檔案路徑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檔案名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[?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查詢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][#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片段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ID]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solidFill>
                  <a:srgbClr val="BF616A"/>
                </a:solidFill>
                <a:effectLst/>
                <a:latin typeface="Menlo"/>
              </a:rPr>
              <a:t>https://www.sample.com/main/page/index.html?keyword=abc&amp;happy=abc#heading-1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98227689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網站真正的樣子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17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57200" y="1295400"/>
            <a:ext cx="8153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進入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command prompt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Desktop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curl –o index.html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https://tw.yahoo.com/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用瀏覽器打開此檔案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564587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564445F-05B3-53D2-F021-0B0EF3DD6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" y="923925"/>
            <a:ext cx="783907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0708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EF7E392-2359-0B3C-7C98-BFEED413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85800"/>
            <a:ext cx="7848600" cy="582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7337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371600"/>
            <a:ext cx="792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什麼是網站？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網站在什麼地方？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網站中的元素是什麼？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瀏覽器的角色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HTTP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的工作原理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什麼是網路爬蟲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不同的資料格式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基本環境安裝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(python, 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pipenv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套件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VS.Code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的安裝及設定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429000" y="228600"/>
            <a:ext cx="26860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課程大綱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00713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網站中的元素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20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57200" y="1295400"/>
            <a:ext cx="8153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每一次對網站上資源的存取，都是要求一個檔案下載回使用者電腦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檔案就是一般電腦上的檔案，放在網站上，網站就是一台伺服器，也是另一台電腦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就是單純電腦和電腦之間的檔案互傳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21346101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6460D2C-4963-C060-2FD8-3FED50CA0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8534400" cy="477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8595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667000" y="2933700"/>
            <a:ext cx="54102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瀏覽器的角色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4378364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152400"/>
            <a:ext cx="5715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瀏覽器的運作方式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23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76250" y="1371600"/>
            <a:ext cx="8153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7188" indent="-357188" algn="l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browser process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：瀏覽器功能，例如：網址列、書籤、送出網路請求等。</a:t>
            </a:r>
          </a:p>
          <a:p>
            <a:pPr marL="357188" indent="-357188" algn="l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renderer process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：渲染網頁檔案。基本上每個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tab 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擁有自己獨立運作的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renderer process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，每個 </a:t>
            </a:r>
            <a:r>
              <a:rPr lang="en-US" altLang="zh-TW" sz="3200" b="0" i="0" dirty="0" err="1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iframe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也是由個別的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renderer process 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來負責執行</a:t>
            </a:r>
            <a:endParaRPr lang="en-US" altLang="zh-TW" sz="3200" b="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285323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152400"/>
            <a:ext cx="5715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處理下載回來的檔案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24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76250" y="1371600"/>
            <a:ext cx="8153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向網站發送請求，接收請求，並下載檔案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網站下載回來的檔案都有固定的種類，如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靜態的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html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，影像，互動的元件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html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解析成可供人類閱讀的樣式，並適當渲染其中的元件，如</a:t>
            </a:r>
            <a:r>
              <a:rPr kumimoji="1"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文字，樣式、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影像、聲音、影片等多媒體資料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提供一個平台讓使用者和遠端的網站互動，如表單填寫並上傳回網站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提供一個執行平台給下載回來，且相容的程式碼運行，如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Javascript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31598475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152400"/>
            <a:ext cx="5715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瀏覽器的運作方式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25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76250" y="1371600"/>
            <a:ext cx="8153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7188" indent="-357188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某些情況下多個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tab 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會合用一個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render process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，如多個空白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tab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、記憶體不足</a:t>
            </a:r>
          </a:p>
          <a:p>
            <a:pPr marL="357188" indent="-357188" algn="l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plugin process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：控制網頁所用的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plugin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，例如：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flash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</a:p>
          <a:p>
            <a:pPr marL="357188" indent="-357188" algn="l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GPU process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：處理跨核心的工作與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3D 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圖形繪製。</a:t>
            </a:r>
          </a:p>
        </p:txBody>
      </p:sp>
    </p:spTree>
    <p:extLst>
      <p:ext uri="{BB962C8B-B14F-4D97-AF65-F5344CB8AC3E}">
        <p14:creationId xmlns:p14="http://schemas.microsoft.com/office/powerpoint/2010/main" val="395217392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276600" y="304800"/>
            <a:ext cx="3048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實例演示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26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76250" y="1371600"/>
            <a:ext cx="8153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 Chrome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中安裝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Disable CSS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擴充功能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試著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disable CSS, 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Js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image,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cookies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等元件，看網頁變成什麼樣子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11975116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57ADEA7-451A-5D60-A4F2-7827C99DF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319"/>
            <a:ext cx="9144000" cy="51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190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D1D75E2-D842-E2F1-7ECA-D7870EE08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661987"/>
            <a:ext cx="897255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4813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62D0125-6402-8CD4-E9E2-9EC82E791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790575"/>
            <a:ext cx="863917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669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971800" y="3048000"/>
            <a:ext cx="54102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什麼是網站？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9429419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7FF3AF8-47EA-34D1-C61C-4C9EAD6A6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491"/>
            <a:ext cx="9144000" cy="527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7992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29D6FC1-5605-8F07-6C10-75C6CB95B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1985962"/>
            <a:ext cx="79914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2466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ndering flow">
            <a:extLst>
              <a:ext uri="{FF2B5EF4-FFF2-40B4-BE49-F238E27FC236}">
                <a16:creationId xmlns:a16="http://schemas.microsoft.com/office/drawing/2014/main" id="{4B7571D2-D4F8-1883-2EC8-CCCF292C3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8226436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93385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133600" y="2971800"/>
            <a:ext cx="5410200" cy="990600"/>
          </a:xfrm>
        </p:spPr>
        <p:txBody>
          <a:bodyPr/>
          <a:lstStyle/>
          <a:p>
            <a:pPr algn="just"/>
            <a:r>
              <a:rPr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HTTP</a:t>
            </a: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的工作原理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2099761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HTTP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的工作原理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34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76250" y="1371600"/>
            <a:ext cx="8153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當你打開瀏覽器，在網址列輸入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www.google.com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時，會發生什麼事？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6F97CA6-10D4-91B8-8167-5BC0A55DE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510" y="2961383"/>
            <a:ext cx="483302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4991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HTTP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的工作原理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35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95300" y="1752600"/>
            <a:ext cx="8153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瀏覽器是多處理程序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(process)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</a:t>
            </a:r>
            <a:endParaRPr lang="en-US" altLang="zh-TW" sz="3200" b="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開啟一個應用程式時，會由一個以上的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process 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聯合運作來完成任務</a:t>
            </a:r>
            <a:endParaRPr lang="en-US" altLang="zh-TW" sz="3200" b="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process 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工作切分給其下的執行緒（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thread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）來協助運作</a:t>
            </a:r>
            <a:endParaRPr lang="en-US" altLang="zh-TW" sz="3200" b="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不同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process 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間利用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IPC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inter-process communication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）的方式來溝通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57176745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HTTP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的工作原理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36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95300" y="1752600"/>
            <a:ext cx="8153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zh-TW" altLang="en-US" sz="3200" u="sng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網路連線</a:t>
            </a:r>
            <a:endParaRPr lang="zh-TW" altLang="en-US" sz="3200" u="sng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3200" u="sng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伺服器處理請求並返回 </a:t>
            </a:r>
            <a:r>
              <a:rPr lang="en-US" altLang="zh-TW" sz="3200" u="sng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 </a:t>
            </a:r>
            <a:r>
              <a:rPr lang="zh-TW" altLang="en-US" sz="3200" u="sng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回應</a:t>
            </a:r>
            <a:endParaRPr lang="zh-TW" altLang="en-US" sz="3200" u="sng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altLang="zh-TW" sz="3200" u="sng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 </a:t>
            </a:r>
            <a:r>
              <a:rPr lang="zh-TW" altLang="en-US" sz="3200" u="sng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快取</a:t>
            </a:r>
            <a:endParaRPr lang="zh-TW" altLang="en-US" sz="3200" u="sng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3200" u="sng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瀏覽器解析與渲染頁面</a:t>
            </a:r>
            <a:endParaRPr lang="zh-TW" altLang="en-US" sz="3200" u="sng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3200" u="sng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其它</a:t>
            </a:r>
            <a:endParaRPr lang="zh-TW" altLang="en-US" sz="3200" u="sng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209215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10E11D4-081E-2F4B-8488-2443658A1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219200"/>
            <a:ext cx="8536603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31148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C774883-20E7-6C1A-78DB-FCAD8DB36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43000"/>
            <a:ext cx="836676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5456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3353B7E-F74C-CA07-1C41-0BC1C6445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71625"/>
            <a:ext cx="77724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639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81200" y="170631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你覺得網站的樣子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</a:t>
            </a:fld>
            <a:endParaRPr kumimoji="0"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47BB82E-40D3-17CD-5493-000114D02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57" y="1341863"/>
            <a:ext cx="7968885" cy="518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5498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C8711CD-6C5E-7C5E-B1D7-38F256071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838200"/>
            <a:ext cx="7429500" cy="20955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96CC0F9-AEF1-B553-820C-1518B2FB7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3581400"/>
            <a:ext cx="74676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2531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3FCE9DE-9A8D-B0AF-A636-025976072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095375"/>
            <a:ext cx="76581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7066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F720742-B46C-E849-C102-209E3BF7B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166812"/>
            <a:ext cx="76581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2228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52A60D2-342A-D803-5B00-38B73A7AB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438150"/>
            <a:ext cx="87820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4745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A3E6537-FAAE-09F1-312A-0EB971F30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142875"/>
            <a:ext cx="8296275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479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64A4BE-D052-F8E0-7873-5FE37DB56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19200"/>
            <a:ext cx="827768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4651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44BDBB8-3F7F-31D1-06A6-CB75DDBF7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1214437"/>
            <a:ext cx="69818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5988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3F203FD-EF95-AD2A-4AA5-58FF7BFC8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447675"/>
            <a:ext cx="841057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344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EC86C5E-34D0-112A-7071-2564039E8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928812"/>
            <a:ext cx="52959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3810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C46D86B-05B4-DC4A-F234-00CFF825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685800"/>
            <a:ext cx="79724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5404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網站真正的樣子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8CB131-0CF7-417A-0CEF-045F17E3E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41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6155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A3CEFB3-5B30-4F8C-3F8C-766108235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104900"/>
            <a:ext cx="71056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9545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664AE25-E124-B11E-592D-34FB4EA3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09600"/>
            <a:ext cx="8534400" cy="596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5709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BDA3BBA-23C3-95E9-AA98-891B20226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5107"/>
            <a:ext cx="9144000" cy="364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28308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E803A64-5023-6A6D-0FDA-23E1E1280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53" y="1371600"/>
            <a:ext cx="8523094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6088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4F659A3-1858-CB70-46BA-C68E68AA6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1276350"/>
            <a:ext cx="90011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4575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362200" y="3048000"/>
            <a:ext cx="54102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什麼是網路爬蟲？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55599395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什麼是網路爬蟲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56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685800" y="1447800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將需要的資源檔下載回來</a:t>
            </a:r>
            <a:endParaRPr lang="en-US" altLang="zh-TW" sz="3200" b="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利用程式將瀏覽器取代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將需要的資源下載回來後，再從中提取其中我們想要的資料，如特定文字、影像，多媒體內容等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通常是針對某個規則來爬取，例如某個網站中的什麼資料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99%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爬回來的資料都是無用的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最重要的是後續的資料清理、儲存、索引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56275541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什麼是網路爬蟲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57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685800" y="1447800"/>
            <a:ext cx="81534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搜尋引擎公司會想辦法爬取全世界所有的網站資源，並且存在自己的電腦中，這種工作量太大，並且對我們來說沒用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一般我們使用「爬蟲」會針對特定網站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操作時，伺服器不一定知道是瀏覽器在下載資料還是爬蟲在下載資料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伺服器有時會禁止爬蟲下載，稱之為「反爬蟲」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破解「反爬蟲」的技術稱為「反反爬蟲」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845140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098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什麼是網路爬蟲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58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685800" y="1447800"/>
            <a:ext cx="8153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首先指定一個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URL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給爬蟲程式，稱為種子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爬蟲程式將這個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URL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所代表頁面中的資料下載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更重要的是把這個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URL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中所有其它的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hyperlink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都找出來，並且再找出下一層，利用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recursive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的方式把所有的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hyperlink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都儲存下來，稱之為「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crawl frontier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然後再從這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frontier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中將所有的資料都下載回來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570949942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12152DD-EF7B-7652-1B6A-44BA8678D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47800"/>
            <a:ext cx="7174818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476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網站真正的樣子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609600" y="1295400"/>
            <a:ext cx="7924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curl https://tw.yahoo.com/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ED1061B-6C7D-48FC-32F7-CC3EA99E6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77" y="2286000"/>
            <a:ext cx="8883573" cy="396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23417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CDDE839-0617-128F-23E2-74ED5AB71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2185987"/>
            <a:ext cx="75914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15692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1F09296-8CFA-F845-A64C-1CB210A0F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2681287"/>
            <a:ext cx="753427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09742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F320CA5-6355-0BCE-6161-E1336953F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2305050"/>
            <a:ext cx="74104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32612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98D2628-5B87-40F9-495C-E1A5AC23A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052637"/>
            <a:ext cx="763905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40044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514600" y="3048000"/>
            <a:ext cx="5410200" cy="990600"/>
          </a:xfrm>
        </p:spPr>
        <p:txBody>
          <a:bodyPr/>
          <a:lstStyle/>
          <a:p>
            <a:pPr algn="just"/>
            <a:r>
              <a:rPr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資料格式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64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04617160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3622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JSON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資料格式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65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絕大部分網站非靜態頁面，主要是動態載入資料庫中的資料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網站的目的是提供資料，但主要對象是人類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HTML&amp;CSS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的目的是方便人類觀看，主是一種「資料」的表現層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資料表現層有很多類型，如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html,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txt,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xml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等。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網路爬蟲是程式，通常不需要有表現層，方便網路資料交換即可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最常用的伺服器和程式之間交換資料的格式是使用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JSON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6237531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3622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JSON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資料格式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66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JavaScript Object Notion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為全稱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讀音為「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jason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不需要有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JavaScript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，本身即為一種常用的資料格式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用於程式之間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伺服器之間、伺服器和客戶端之間，客戶端之間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的資料交換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有些網站會準備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JSON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資料格式專門給網路爬蟲使用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也可做為平常資料儲存的格式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1955823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3622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一個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JSON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應用範例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67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JSON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最常用用在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Web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網頁程式從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Server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端傳送資料給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browser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典型範例就是透過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AJAX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方式交換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JSON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動態更新頁面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使用者點選了線上產品縮圖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AJAX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方式將產品 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ID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傳送給伺服器端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伺服器端收到 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，將產品資料 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(ex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價格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描述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編碼成 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JSON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資料，並且回傳給瀏覽器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收到 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JSON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資料，將其解碼 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(decode)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並且將資料顯示在網頁上</a:t>
            </a:r>
          </a:p>
        </p:txBody>
      </p:sp>
    </p:spTree>
    <p:extLst>
      <p:ext uri="{BB962C8B-B14F-4D97-AF65-F5344CB8AC3E}">
        <p14:creationId xmlns:p14="http://schemas.microsoft.com/office/powerpoint/2010/main" val="3979454481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855CC84-4E5B-B7FC-9DA7-4535DFEAF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066800"/>
            <a:ext cx="63785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95058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B2BF193-BA8F-083E-220E-9CA14765A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887" y="2047875"/>
            <a:ext cx="40862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1381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286000" y="3048000"/>
            <a:ext cx="54102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網站在什麼地方？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51371128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87C963F-2997-F4CF-AF2F-351038FEC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814512"/>
            <a:ext cx="48768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7348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0A2DE47-0DF9-A090-D11E-383D7B1A3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1585912"/>
            <a:ext cx="39814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62198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FDA9CDF-148A-67FC-2B9B-90EDCEE02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2119312"/>
            <a:ext cx="37719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37465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7521BCE-6DF2-0FEC-D98E-DD30EE709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733425"/>
            <a:ext cx="82677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21668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465CCC8-37E8-CA97-DF95-80A4E6145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1404937"/>
            <a:ext cx="78771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94306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791FA76-F477-CB7A-E44D-869AE4CA5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3" y="1295400"/>
            <a:ext cx="7513273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52455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667000" y="3048000"/>
            <a:ext cx="54102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基本環境安裝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76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84798730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下載及安裝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Python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77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至瀏覽器上搜尋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至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官網下載最新版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安裝時要把環境變數加入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安裝完畢後要取消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 256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檔名限制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安裝下載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 Terminal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安裝完之後開啟一個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 Terminal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 shell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command prompt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都可以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執行 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 --version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178769391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76400" y="2286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78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開始一個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 terminal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在家目錄下建立一個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workspace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的目錄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mkdir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workspace</a:t>
            </a: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workspace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pipenv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 install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pipenv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需要時更新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pipenv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安裝一個套件，此時會順便建立一個新的虛擬環境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pipenv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install requests</a:t>
            </a:r>
          </a:p>
        </p:txBody>
      </p:sp>
    </p:spTree>
    <p:extLst>
      <p:ext uri="{BB962C8B-B14F-4D97-AF65-F5344CB8AC3E}">
        <p14:creationId xmlns:p14="http://schemas.microsoft.com/office/powerpoint/2010/main" val="3439684289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76400" y="2286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79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進入剛才的目錄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workspace</a:t>
            </a: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pipenv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shell</a:t>
            </a: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pipenv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--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venv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import requests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不會出錯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exit()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離開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112950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152400"/>
            <a:ext cx="5943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網站必須有一台主機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4E11CDA-BA80-BF7C-FCEB-6E2902D2D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55667"/>
            <a:ext cx="82296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00040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667000" y="3048000"/>
            <a:ext cx="5410200" cy="990600"/>
          </a:xfrm>
        </p:spPr>
        <p:txBody>
          <a:bodyPr/>
          <a:lstStyle/>
          <a:p>
            <a:pPr algn="just"/>
            <a:r>
              <a:rPr lang="en-US" altLang="zh-TW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Vs.code</a:t>
            </a: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80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39321919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812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下載及安裝</a:t>
            </a:r>
            <a:r>
              <a:rPr kumimoji="0" lang="en-US" altLang="zh-TW" sz="48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vs.code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81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至瀏覽器上搜尋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 code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至官網下載最新版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安裝完後啟動，進入擴充套件管理員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安裝所有和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有關的擴充套件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安裝所有和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Jupyter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有關的擴充套件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ipkernel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安裝繁體中文語系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5541566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D0E4CE9-B6CA-262E-3681-7619CB3FC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638175"/>
            <a:ext cx="451485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86418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測試環境的安裝成功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83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建立一個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test.py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可以選擇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venv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環境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 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improt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requests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按下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ctrl-f5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執行不會出錯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234088422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19A6835-28BF-B701-CAD3-ADA928B75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8450"/>
            <a:ext cx="8029715" cy="676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35578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測試環境的安裝成功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85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建立一個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test.ipynb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此時會要求安裝對應的套件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improt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requests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按下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ctrl-enter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執行不會出錯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可以在右上角選擇環境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974095454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F70E5CCE-C947-8CB1-EE7B-EADBD44E4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4361"/>
            <a:ext cx="9144000" cy="28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3326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152400"/>
            <a:ext cx="5943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或是有很多台主機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B46484-4E6F-46F5-926E-767AB89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11446"/>
            <a:ext cx="8077200" cy="46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26782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古典相簿.potx</Template>
  <TotalTime>0</TotalTime>
  <Words>1504</Words>
  <Application>Microsoft Office PowerPoint</Application>
  <PresentationFormat>如螢幕大小 (4:3)</PresentationFormat>
  <Paragraphs>289</Paragraphs>
  <Slides>86</Slides>
  <Notes>43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86</vt:i4>
      </vt:variant>
    </vt:vector>
  </HeadingPairs>
  <TitlesOfParts>
    <vt:vector size="94" baseType="lpstr">
      <vt:lpstr>Menlo</vt:lpstr>
      <vt:lpstr>Microsoft JhengHei</vt:lpstr>
      <vt:lpstr>Microsoft JhengHei</vt:lpstr>
      <vt:lpstr>新細明體</vt:lpstr>
      <vt:lpstr>Arial</vt:lpstr>
      <vt:lpstr>Calibri</vt:lpstr>
      <vt:lpstr>Century Schoolbook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2023-05-10T16:28:30Z</dcterms:modified>
</cp:coreProperties>
</file>